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e5b6885a3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e5b6885a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e5b6885a3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e5b6885a3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e5b6885a3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e5b6885a3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ddf0d25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ddf0d25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e5b6885a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e5b6885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e5b6885a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e5b6885a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e5b6885a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e5b6885a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e5b6885a3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e5b6885a3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e5b6885a3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e5b6885a3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e5b6885a3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e5b6885a3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e5b6885a3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e5b6885a3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e5b6885a3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e5b6885a3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Bb2EOP3ohn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docs.google.com/document/d/1iZPAZUDJZDF6Qa23Y76OdoJuxazs1WoLUGbIJMkVLes/edit?usp=sharing"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pmaal7Hf0W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YO244P1e9Q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423325"/>
            <a:ext cx="8520600" cy="93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Organic Compounds</a:t>
            </a:r>
            <a:endParaRPr/>
          </a:p>
        </p:txBody>
      </p:sp>
      <p:sp>
        <p:nvSpPr>
          <p:cNvPr id="55" name="Google Shape;55;p13"/>
          <p:cNvSpPr txBox="1">
            <a:spLocks noGrp="1"/>
          </p:cNvSpPr>
          <p:nvPr>
            <p:ph type="subTitle" idx="1"/>
          </p:nvPr>
        </p:nvSpPr>
        <p:spPr>
          <a:xfrm>
            <a:off x="311700" y="4290300"/>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are living things made of?</a:t>
            </a:r>
            <a:endParaRPr/>
          </a:p>
        </p:txBody>
      </p:sp>
      <p:pic>
        <p:nvPicPr>
          <p:cNvPr id="56" name="Google Shape;56;p13"/>
          <p:cNvPicPr preferRelativeResize="0"/>
          <p:nvPr/>
        </p:nvPicPr>
        <p:blipFill>
          <a:blip r:embed="rId3">
            <a:alphaModFix/>
          </a:blip>
          <a:stretch>
            <a:fillRect/>
          </a:stretch>
        </p:blipFill>
        <p:spPr>
          <a:xfrm>
            <a:off x="1603775" y="122375"/>
            <a:ext cx="5729787" cy="3224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226550" y="2406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Lipids</a:t>
            </a:r>
            <a:endParaRPr/>
          </a:p>
        </p:txBody>
      </p:sp>
      <p:sp>
        <p:nvSpPr>
          <p:cNvPr id="117" name="Google Shape;117;p22"/>
          <p:cNvSpPr txBox="1">
            <a:spLocks noGrp="1"/>
          </p:cNvSpPr>
          <p:nvPr>
            <p:ph type="body" idx="1"/>
          </p:nvPr>
        </p:nvSpPr>
        <p:spPr>
          <a:xfrm>
            <a:off x="311700" y="1152475"/>
            <a:ext cx="4218600" cy="16407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Fats, oils, waxes</a:t>
            </a:r>
            <a:endParaRPr sz="20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Can be solid or liquid</a:t>
            </a:r>
            <a:endParaRPr sz="20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Major component of the cell membrane (</a:t>
            </a:r>
            <a:r>
              <a:rPr lang="en" sz="2000" b="1" u="sng">
                <a:solidFill>
                  <a:srgbClr val="000000"/>
                </a:solidFill>
              </a:rPr>
              <a:t>phospholipid</a:t>
            </a:r>
            <a:r>
              <a:rPr lang="en" sz="2000">
                <a:solidFill>
                  <a:srgbClr val="000000"/>
                </a:solidFill>
              </a:rPr>
              <a:t>)</a:t>
            </a:r>
            <a:endParaRPr sz="2000">
              <a:solidFill>
                <a:srgbClr val="000000"/>
              </a:solidFill>
            </a:endParaRPr>
          </a:p>
        </p:txBody>
      </p:sp>
      <p:pic>
        <p:nvPicPr>
          <p:cNvPr id="118" name="Google Shape;118;p22" descr="A membrane consisting of a phospholipid bilayer" title="A membrane consisting of a phospholipid bilayer"/>
          <p:cNvPicPr preferRelativeResize="0"/>
          <p:nvPr/>
        </p:nvPicPr>
        <p:blipFill>
          <a:blip r:embed="rId3">
            <a:alphaModFix/>
          </a:blip>
          <a:stretch>
            <a:fillRect/>
          </a:stretch>
        </p:blipFill>
        <p:spPr>
          <a:xfrm>
            <a:off x="4492200" y="240650"/>
            <a:ext cx="4651800" cy="2628900"/>
          </a:xfrm>
          <a:prstGeom prst="rect">
            <a:avLst/>
          </a:prstGeom>
          <a:noFill/>
          <a:ln>
            <a:noFill/>
          </a:ln>
        </p:spPr>
      </p:pic>
      <p:pic>
        <p:nvPicPr>
          <p:cNvPr id="119" name="Google Shape;119;p22"/>
          <p:cNvPicPr preferRelativeResize="0"/>
          <p:nvPr/>
        </p:nvPicPr>
        <p:blipFill>
          <a:blip r:embed="rId4">
            <a:alphaModFix/>
          </a:blip>
          <a:stretch>
            <a:fillRect/>
          </a:stretch>
        </p:blipFill>
        <p:spPr>
          <a:xfrm>
            <a:off x="5066850" y="2903625"/>
            <a:ext cx="3601575" cy="2016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183950" y="1810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Nucleic Acids</a:t>
            </a:r>
            <a:endParaRPr/>
          </a:p>
        </p:txBody>
      </p:sp>
      <p:sp>
        <p:nvSpPr>
          <p:cNvPr id="125" name="Google Shape;125;p23"/>
          <p:cNvSpPr txBox="1">
            <a:spLocks noGrp="1"/>
          </p:cNvSpPr>
          <p:nvPr>
            <p:ph type="body" idx="1"/>
          </p:nvPr>
        </p:nvSpPr>
        <p:spPr>
          <a:xfrm>
            <a:off x="311700" y="1152475"/>
            <a:ext cx="4346400" cy="3416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000000"/>
              </a:buClr>
              <a:buSzPts val="2200"/>
              <a:buChar char="●"/>
            </a:pPr>
            <a:r>
              <a:rPr lang="en" sz="2200">
                <a:solidFill>
                  <a:srgbClr val="000000"/>
                </a:solidFill>
              </a:rPr>
              <a:t>Made of individual nucleotides</a:t>
            </a:r>
            <a:endParaRPr sz="2200">
              <a:solidFill>
                <a:srgbClr val="000000"/>
              </a:solidFill>
            </a:endParaRPr>
          </a:p>
          <a:p>
            <a:pPr marL="457200" lvl="0" indent="-368300" rtl="0">
              <a:spcBef>
                <a:spcPts val="0"/>
              </a:spcBef>
              <a:spcAft>
                <a:spcPts val="0"/>
              </a:spcAft>
              <a:buClr>
                <a:srgbClr val="000000"/>
              </a:buClr>
              <a:buSzPts val="2200"/>
              <a:buChar char="●"/>
            </a:pPr>
            <a:r>
              <a:rPr lang="en" sz="2200">
                <a:solidFill>
                  <a:srgbClr val="000000"/>
                </a:solidFill>
              </a:rPr>
              <a:t>Component of DNA and RNA</a:t>
            </a:r>
            <a:endParaRPr sz="2200">
              <a:solidFill>
                <a:srgbClr val="000000"/>
              </a:solidFill>
            </a:endParaRPr>
          </a:p>
          <a:p>
            <a:pPr marL="457200" lvl="0" indent="-368300">
              <a:spcBef>
                <a:spcPts val="0"/>
              </a:spcBef>
              <a:spcAft>
                <a:spcPts val="0"/>
              </a:spcAft>
              <a:buClr>
                <a:srgbClr val="000000"/>
              </a:buClr>
              <a:buSzPts val="2200"/>
              <a:buChar char="●"/>
            </a:pPr>
            <a:r>
              <a:rPr lang="en" sz="2200">
                <a:solidFill>
                  <a:srgbClr val="000000"/>
                </a:solidFill>
              </a:rPr>
              <a:t>Information storage molecules</a:t>
            </a:r>
            <a:endParaRPr sz="2200">
              <a:solidFill>
                <a:srgbClr val="000000"/>
              </a:solidFill>
            </a:endParaRPr>
          </a:p>
        </p:txBody>
      </p:sp>
      <p:pic>
        <p:nvPicPr>
          <p:cNvPr id="126" name="Google Shape;126;p23"/>
          <p:cNvPicPr preferRelativeResize="0"/>
          <p:nvPr/>
        </p:nvPicPr>
        <p:blipFill rotWithShape="1">
          <a:blip r:embed="rId3">
            <a:alphaModFix/>
          </a:blip>
          <a:srcRect l="23238" r="28806"/>
          <a:stretch/>
        </p:blipFill>
        <p:spPr>
          <a:xfrm>
            <a:off x="4793213" y="301500"/>
            <a:ext cx="3960987" cy="464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226525" y="1725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Remember the hagfish slime?</a:t>
            </a:r>
            <a:endParaRPr/>
          </a:p>
        </p:txBody>
      </p:sp>
      <p:sp>
        <p:nvSpPr>
          <p:cNvPr id="132" name="Google Shape;132;p24"/>
          <p:cNvSpPr txBox="1">
            <a:spLocks noGrp="1"/>
          </p:cNvSpPr>
          <p:nvPr>
            <p:ph type="body" idx="1"/>
          </p:nvPr>
        </p:nvSpPr>
        <p:spPr>
          <a:xfrm>
            <a:off x="434300" y="863550"/>
            <a:ext cx="35682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Think - Pair - Share</a:t>
            </a:r>
            <a:endParaRPr>
              <a:solidFill>
                <a:srgbClr val="000000"/>
              </a:solidFill>
            </a:endParaRPr>
          </a:p>
          <a:p>
            <a:pPr marL="0" lvl="0" indent="0" rtl="0">
              <a:spcBef>
                <a:spcPts val="1600"/>
              </a:spcBef>
              <a:spcAft>
                <a:spcPts val="0"/>
              </a:spcAft>
              <a:buNone/>
            </a:pPr>
            <a:r>
              <a:rPr lang="en">
                <a:solidFill>
                  <a:srgbClr val="000000"/>
                </a:solidFill>
              </a:rPr>
              <a:t>Discuss with your elbow partner which biomolecule you think the slime is made from and WHY.  What purpose does this serve for the fish?</a:t>
            </a:r>
            <a:endParaRPr>
              <a:solidFill>
                <a:srgbClr val="000000"/>
              </a:solidFill>
            </a:endParaRPr>
          </a:p>
          <a:p>
            <a:pPr marL="0" lvl="0" indent="0" rtl="0">
              <a:spcBef>
                <a:spcPts val="1600"/>
              </a:spcBef>
              <a:spcAft>
                <a:spcPts val="0"/>
              </a:spcAft>
              <a:buClr>
                <a:schemeClr val="dk1"/>
              </a:buClr>
              <a:buSzPts val="1100"/>
              <a:buFont typeface="Arial"/>
              <a:buNone/>
            </a:pPr>
            <a:r>
              <a:rPr lang="en">
                <a:solidFill>
                  <a:schemeClr val="dk1"/>
                </a:solidFill>
              </a:rPr>
              <a:t>Be prepared to share your reasoning. </a:t>
            </a:r>
            <a:endParaRPr>
              <a:solidFill>
                <a:schemeClr val="dk1"/>
              </a:solidFill>
            </a:endParaRPr>
          </a:p>
          <a:p>
            <a:pPr marL="0" lvl="0" indent="0">
              <a:spcBef>
                <a:spcPts val="1600"/>
              </a:spcBef>
              <a:spcAft>
                <a:spcPts val="1600"/>
              </a:spcAft>
              <a:buNone/>
            </a:pPr>
            <a:endParaRPr>
              <a:solidFill>
                <a:srgbClr val="000000"/>
              </a:solidFill>
            </a:endParaRPr>
          </a:p>
        </p:txBody>
      </p:sp>
      <p:pic>
        <p:nvPicPr>
          <p:cNvPr id="133" name="Google Shape;133;p24" descr="Don't worry the Hagfish is not hurt, it's just anaesthetised." title="Hagfish Sliming Video">
            <a:hlinkClick r:id="rId3"/>
          </p:cNvPr>
          <p:cNvPicPr preferRelativeResize="0"/>
          <p:nvPr/>
        </p:nvPicPr>
        <p:blipFill>
          <a:blip r:embed="rId4">
            <a:alphaModFix/>
          </a:blip>
          <a:stretch>
            <a:fillRect/>
          </a:stretch>
        </p:blipFill>
        <p:spPr>
          <a:xfrm>
            <a:off x="4175125" y="857250"/>
            <a:ext cx="4572000" cy="3429000"/>
          </a:xfrm>
          <a:prstGeom prst="rect">
            <a:avLst/>
          </a:prstGeom>
          <a:noFill/>
          <a:ln>
            <a:noFill/>
          </a:ln>
        </p:spPr>
      </p:pic>
      <p:sp>
        <p:nvSpPr>
          <p:cNvPr id="134" name="Google Shape;134;p24"/>
          <p:cNvSpPr txBox="1"/>
          <p:nvPr/>
        </p:nvSpPr>
        <p:spPr>
          <a:xfrm>
            <a:off x="434300" y="4326000"/>
            <a:ext cx="5739600" cy="723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Independent Reading:  </a:t>
            </a:r>
            <a:r>
              <a:rPr lang="en" u="sng">
                <a:solidFill>
                  <a:schemeClr val="hlink"/>
                </a:solidFill>
                <a:hlinkClick r:id="rId5"/>
              </a:rPr>
              <a:t>Hagfish Slime by </a:t>
            </a:r>
            <a:r>
              <a:rPr lang="en" u="sng">
                <a:solidFill>
                  <a:schemeClr val="hlink"/>
                </a:solidFill>
                <a:hlinkClick r:id="rId5"/>
              </a:rPr>
              <a:t>Smithsonian</a:t>
            </a:r>
            <a:r>
              <a:rPr lang="en" u="sng">
                <a:solidFill>
                  <a:schemeClr val="hlink"/>
                </a:solidFill>
                <a:hlinkClick r:id="rId5"/>
              </a:rPr>
              <a:t>, CER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113200" y="125700"/>
            <a:ext cx="6750444"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Why Can’t </a:t>
            </a:r>
            <a:r>
              <a:rPr lang="en" dirty="0" smtClean="0"/>
              <a:t>some people eat </a:t>
            </a:r>
            <a:r>
              <a:rPr lang="en" dirty="0"/>
              <a:t>Ice Cream?</a:t>
            </a:r>
            <a:endParaRPr dirty="0"/>
          </a:p>
        </p:txBody>
      </p:sp>
      <p:sp>
        <p:nvSpPr>
          <p:cNvPr id="140" name="Google Shape;140;p25"/>
          <p:cNvSpPr txBox="1">
            <a:spLocks noGrp="1"/>
          </p:cNvSpPr>
          <p:nvPr>
            <p:ph type="body" idx="1"/>
          </p:nvPr>
        </p:nvSpPr>
        <p:spPr>
          <a:xfrm>
            <a:off x="441150" y="971625"/>
            <a:ext cx="5582700" cy="2178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Milk and dairy products are composed of a sugar called lactose.  In order to break down that sugar, cells must be able to produce the enzyme: lactase.</a:t>
            </a:r>
            <a:endParaRPr>
              <a:solidFill>
                <a:srgbClr val="000000"/>
              </a:solidFill>
            </a:endParaRPr>
          </a:p>
          <a:p>
            <a:pPr marL="0" lvl="0" indent="0">
              <a:spcBef>
                <a:spcPts val="1600"/>
              </a:spcBef>
              <a:spcAft>
                <a:spcPts val="1600"/>
              </a:spcAft>
              <a:buNone/>
            </a:pPr>
            <a:r>
              <a:rPr lang="en">
                <a:solidFill>
                  <a:srgbClr val="000000"/>
                </a:solidFill>
              </a:rPr>
              <a:t>Without lactase, the milk sugar is not broken down and can cause symptoms like a stomach aches, gas, and vomiting.  </a:t>
            </a:r>
            <a:endParaRPr>
              <a:solidFill>
                <a:srgbClr val="000000"/>
              </a:solidFill>
            </a:endParaRPr>
          </a:p>
        </p:txBody>
      </p:sp>
      <p:pic>
        <p:nvPicPr>
          <p:cNvPr id="141" name="Google Shape;141;p25"/>
          <p:cNvPicPr preferRelativeResize="0"/>
          <p:nvPr/>
        </p:nvPicPr>
        <p:blipFill>
          <a:blip r:embed="rId3">
            <a:alphaModFix/>
          </a:blip>
          <a:stretch>
            <a:fillRect/>
          </a:stretch>
        </p:blipFill>
        <p:spPr>
          <a:xfrm>
            <a:off x="6127175" y="732925"/>
            <a:ext cx="2967425" cy="4187901"/>
          </a:xfrm>
          <a:prstGeom prst="rect">
            <a:avLst/>
          </a:prstGeom>
          <a:noFill/>
          <a:ln>
            <a:noFill/>
          </a:ln>
        </p:spPr>
      </p:pic>
      <p:sp>
        <p:nvSpPr>
          <p:cNvPr id="142" name="Google Shape;142;p25"/>
          <p:cNvSpPr txBox="1"/>
          <p:nvPr/>
        </p:nvSpPr>
        <p:spPr>
          <a:xfrm>
            <a:off x="949325" y="3477875"/>
            <a:ext cx="4806900" cy="82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What do you think the treatment is for someone who is “lactose intolerant?”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descr="Slime, or mucus is used by many animals both on land and in the sea, but Hagfish have the outstanding ability to defend themselves by producing an incredible slime when touched.  It comes from the glands along the side of their body, and within minutes literally liters of it can be produced.  Despite being one of the most primitive vertebrates alive, this rare species is certainly strange and wonderful! Our oceans harbor amazing species that despite being a bit weird, are still worth protecting." title="Vancouver Aquarium Hagfish Slime">
            <a:hlinkClick r:id="rId3"/>
          </p:cNvPr>
          <p:cNvPicPr preferRelativeResize="0"/>
          <p:nvPr/>
        </p:nvPicPr>
        <p:blipFill>
          <a:blip r:embed="rId4">
            <a:alphaModFix/>
          </a:blip>
          <a:stretch>
            <a:fillRect/>
          </a:stretch>
        </p:blipFill>
        <p:spPr>
          <a:xfrm>
            <a:off x="1686600" y="126825"/>
            <a:ext cx="5770800" cy="4328125"/>
          </a:xfrm>
          <a:prstGeom prst="rect">
            <a:avLst/>
          </a:prstGeom>
          <a:noFill/>
          <a:ln>
            <a:noFill/>
          </a:ln>
        </p:spPr>
      </p:pic>
      <p:sp>
        <p:nvSpPr>
          <p:cNvPr id="62" name="Google Shape;62;p14"/>
          <p:cNvSpPr txBox="1"/>
          <p:nvPr/>
        </p:nvSpPr>
        <p:spPr>
          <a:xfrm>
            <a:off x="1830875" y="4598500"/>
            <a:ext cx="5484000" cy="400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Phenomenon:  What is the hagfish slime made from?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83950" y="189550"/>
            <a:ext cx="8520600" cy="1138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 Organic compounds are components that make up all living things. </a:t>
            </a:r>
            <a:endParaRPr/>
          </a:p>
        </p:txBody>
      </p:sp>
      <p:sp>
        <p:nvSpPr>
          <p:cNvPr id="68" name="Google Shape;68;p15"/>
          <p:cNvSpPr txBox="1">
            <a:spLocks noGrp="1"/>
          </p:cNvSpPr>
          <p:nvPr>
            <p:ph type="body" idx="1"/>
          </p:nvPr>
        </p:nvSpPr>
        <p:spPr>
          <a:xfrm>
            <a:off x="311700" y="1476075"/>
            <a:ext cx="5087400" cy="319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solidFill>
                  <a:srgbClr val="000000"/>
                </a:solidFill>
              </a:rPr>
              <a:t>They are build around the element CARBON (C)  which can form long chains.  </a:t>
            </a:r>
            <a:endParaRPr sz="2000">
              <a:solidFill>
                <a:srgbClr val="000000"/>
              </a:solidFill>
            </a:endParaRPr>
          </a:p>
          <a:p>
            <a:pPr marL="0" lvl="0" indent="0" rtl="0">
              <a:spcBef>
                <a:spcPts val="1600"/>
              </a:spcBef>
              <a:spcAft>
                <a:spcPts val="0"/>
              </a:spcAft>
              <a:buNone/>
            </a:pPr>
            <a:endParaRPr sz="2000">
              <a:solidFill>
                <a:srgbClr val="000000"/>
              </a:solidFill>
            </a:endParaRPr>
          </a:p>
          <a:p>
            <a:pPr marL="0" lvl="0" indent="0">
              <a:spcBef>
                <a:spcPts val="1600"/>
              </a:spcBef>
              <a:spcAft>
                <a:spcPts val="1600"/>
              </a:spcAft>
              <a:buNone/>
            </a:pPr>
            <a:r>
              <a:rPr lang="en" sz="2000">
                <a:solidFill>
                  <a:srgbClr val="000000"/>
                </a:solidFill>
              </a:rPr>
              <a:t>Examine the element carbon as seen on the periodic table.  What do each of the symbols mean?</a:t>
            </a:r>
            <a:endParaRPr sz="2000">
              <a:solidFill>
                <a:srgbClr val="000000"/>
              </a:solidFill>
            </a:endParaRPr>
          </a:p>
        </p:txBody>
      </p:sp>
      <p:pic>
        <p:nvPicPr>
          <p:cNvPr id="69" name="Google Shape;69;p15"/>
          <p:cNvPicPr preferRelativeResize="0"/>
          <p:nvPr/>
        </p:nvPicPr>
        <p:blipFill>
          <a:blip r:embed="rId3">
            <a:alphaModFix/>
          </a:blip>
          <a:stretch>
            <a:fillRect/>
          </a:stretch>
        </p:blipFill>
        <p:spPr>
          <a:xfrm>
            <a:off x="5618450" y="1328350"/>
            <a:ext cx="3086100" cy="3086100"/>
          </a:xfrm>
          <a:prstGeom prst="rect">
            <a:avLst/>
          </a:prstGeom>
          <a:noFill/>
          <a:ln>
            <a:noFill/>
          </a:ln>
        </p:spPr>
      </p:pic>
      <p:cxnSp>
        <p:nvCxnSpPr>
          <p:cNvPr id="70" name="Google Shape;70;p15"/>
          <p:cNvCxnSpPr/>
          <p:nvPr/>
        </p:nvCxnSpPr>
        <p:spPr>
          <a:xfrm rot="10800000" flipH="1">
            <a:off x="3815050" y="3441950"/>
            <a:ext cx="2084400" cy="5349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96300" y="172500"/>
            <a:ext cx="8951400" cy="112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2. Macromolecules</a:t>
            </a:r>
            <a:r>
              <a:rPr lang="en"/>
              <a:t> are large molecules, or </a:t>
            </a:r>
            <a:r>
              <a:rPr lang="en" b="1"/>
              <a:t>polymers</a:t>
            </a:r>
            <a:r>
              <a:rPr lang="en"/>
              <a:t>,  that are made from smaller units called </a:t>
            </a:r>
            <a:r>
              <a:rPr lang="en" b="1"/>
              <a:t>monomers</a:t>
            </a:r>
            <a:r>
              <a:rPr lang="en"/>
              <a:t>.</a:t>
            </a:r>
            <a:endParaRPr/>
          </a:p>
        </p:txBody>
      </p:sp>
      <p:pic>
        <p:nvPicPr>
          <p:cNvPr id="76" name="Google Shape;76;p16" descr="Structure of a glucose molecule" title="Structure of a glucose molecule"/>
          <p:cNvPicPr preferRelativeResize="0"/>
          <p:nvPr/>
        </p:nvPicPr>
        <p:blipFill>
          <a:blip r:embed="rId3">
            <a:alphaModFix/>
          </a:blip>
          <a:stretch>
            <a:fillRect/>
          </a:stretch>
        </p:blipFill>
        <p:spPr>
          <a:xfrm>
            <a:off x="3950575" y="1294500"/>
            <a:ext cx="4762500" cy="3743325"/>
          </a:xfrm>
          <a:prstGeom prst="rect">
            <a:avLst/>
          </a:prstGeom>
          <a:noFill/>
          <a:ln>
            <a:noFill/>
          </a:ln>
        </p:spPr>
      </p:pic>
      <p:sp>
        <p:nvSpPr>
          <p:cNvPr id="77" name="Google Shape;77;p16"/>
          <p:cNvSpPr txBox="1"/>
          <p:nvPr/>
        </p:nvSpPr>
        <p:spPr>
          <a:xfrm>
            <a:off x="425775" y="1677600"/>
            <a:ext cx="3236100" cy="285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200"/>
              <a:t>Glucose is a macromolecule made of 6 carbons, 12 hydrogens, and 6 oxygens. </a:t>
            </a:r>
            <a:endParaRPr sz="2200"/>
          </a:p>
          <a:p>
            <a:pPr marL="0" lvl="0" indent="0" algn="ctr">
              <a:spcBef>
                <a:spcPts val="0"/>
              </a:spcBef>
              <a:spcAft>
                <a:spcPts val="0"/>
              </a:spcAft>
              <a:buNone/>
            </a:pPr>
            <a:endParaRPr/>
          </a:p>
          <a:p>
            <a:pPr marL="0" lvl="0" indent="0" algn="ctr">
              <a:spcBef>
                <a:spcPts val="0"/>
              </a:spcBef>
              <a:spcAft>
                <a:spcPts val="0"/>
              </a:spcAft>
              <a:buNone/>
            </a:pPr>
            <a:r>
              <a:rPr lang="en" sz="3600"/>
              <a:t>C</a:t>
            </a:r>
            <a:r>
              <a:rPr lang="en" sz="3600" baseline="-25000"/>
              <a:t>6</a:t>
            </a:r>
            <a:r>
              <a:rPr lang="en" sz="3600"/>
              <a:t>H</a:t>
            </a:r>
            <a:r>
              <a:rPr lang="en" sz="3600" baseline="-25000"/>
              <a:t>12</a:t>
            </a:r>
            <a:r>
              <a:rPr lang="en" sz="3600"/>
              <a:t>O</a:t>
            </a:r>
            <a:r>
              <a:rPr lang="en" sz="3600" baseline="-25000"/>
              <a:t>6</a:t>
            </a:r>
            <a:endParaRPr sz="3600" baseline="-25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243575" y="1725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3. Four macromolecules found in living organisms</a:t>
            </a:r>
            <a:endParaRPr/>
          </a:p>
        </p:txBody>
      </p:sp>
      <p:sp>
        <p:nvSpPr>
          <p:cNvPr id="83" name="Google Shape;83;p17"/>
          <p:cNvSpPr txBox="1">
            <a:spLocks noGrp="1"/>
          </p:cNvSpPr>
          <p:nvPr>
            <p:ph type="body" idx="1"/>
          </p:nvPr>
        </p:nvSpPr>
        <p:spPr>
          <a:xfrm>
            <a:off x="311700" y="1152475"/>
            <a:ext cx="2745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000000"/>
                </a:solidFill>
              </a:rPr>
              <a:t>1. Proteins</a:t>
            </a:r>
            <a:endParaRPr sz="2400">
              <a:solidFill>
                <a:srgbClr val="000000"/>
              </a:solidFill>
            </a:endParaRPr>
          </a:p>
          <a:p>
            <a:pPr marL="0" lvl="0" indent="0" rtl="0">
              <a:spcBef>
                <a:spcPts val="1600"/>
              </a:spcBef>
              <a:spcAft>
                <a:spcPts val="0"/>
              </a:spcAft>
              <a:buNone/>
            </a:pPr>
            <a:r>
              <a:rPr lang="en" sz="2400">
                <a:solidFill>
                  <a:srgbClr val="000000"/>
                </a:solidFill>
              </a:rPr>
              <a:t>2. Carbohydrates</a:t>
            </a:r>
            <a:endParaRPr sz="2400">
              <a:solidFill>
                <a:srgbClr val="000000"/>
              </a:solidFill>
            </a:endParaRPr>
          </a:p>
          <a:p>
            <a:pPr marL="0" lvl="0" indent="0" rtl="0">
              <a:spcBef>
                <a:spcPts val="1600"/>
              </a:spcBef>
              <a:spcAft>
                <a:spcPts val="0"/>
              </a:spcAft>
              <a:buNone/>
            </a:pPr>
            <a:r>
              <a:rPr lang="en" sz="2400">
                <a:solidFill>
                  <a:srgbClr val="000000"/>
                </a:solidFill>
              </a:rPr>
              <a:t>3. Lipids</a:t>
            </a:r>
            <a:endParaRPr sz="2400">
              <a:solidFill>
                <a:srgbClr val="000000"/>
              </a:solidFill>
            </a:endParaRPr>
          </a:p>
          <a:p>
            <a:pPr marL="0" lvl="0" indent="0" rtl="0">
              <a:spcBef>
                <a:spcPts val="1600"/>
              </a:spcBef>
              <a:spcAft>
                <a:spcPts val="0"/>
              </a:spcAft>
              <a:buNone/>
            </a:pPr>
            <a:r>
              <a:rPr lang="en" sz="2400">
                <a:solidFill>
                  <a:srgbClr val="000000"/>
                </a:solidFill>
              </a:rPr>
              <a:t>4. Nucleic Acids</a:t>
            </a:r>
            <a:endParaRPr sz="2400">
              <a:solidFill>
                <a:srgbClr val="000000"/>
              </a:solidFill>
            </a:endParaRPr>
          </a:p>
          <a:p>
            <a:pPr marL="0" lvl="0" indent="0" rtl="0">
              <a:spcBef>
                <a:spcPts val="1600"/>
              </a:spcBef>
              <a:spcAft>
                <a:spcPts val="0"/>
              </a:spcAft>
              <a:buNone/>
            </a:pPr>
            <a:endParaRPr/>
          </a:p>
          <a:p>
            <a:pPr marL="0" lvl="0" indent="0">
              <a:spcBef>
                <a:spcPts val="1600"/>
              </a:spcBef>
              <a:spcAft>
                <a:spcPts val="1600"/>
              </a:spcAft>
              <a:buNone/>
            </a:pPr>
            <a:endParaRPr/>
          </a:p>
        </p:txBody>
      </p:sp>
      <p:pic>
        <p:nvPicPr>
          <p:cNvPr id="84" name="Google Shape;84;p17"/>
          <p:cNvPicPr preferRelativeResize="0"/>
          <p:nvPr/>
        </p:nvPicPr>
        <p:blipFill>
          <a:blip r:embed="rId3">
            <a:alphaModFix/>
          </a:blip>
          <a:stretch>
            <a:fillRect/>
          </a:stretch>
        </p:blipFill>
        <p:spPr>
          <a:xfrm>
            <a:off x="3287825" y="978025"/>
            <a:ext cx="5476350" cy="3833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descr="Updated video on biomolecules (macromolecules): carbohydrates, lipids, proteins, and nucleic acids by the Amoeba Sisters including examples, functions, monomers, and structures! Expand details for table of contents. 👇 This video has a handout here: http://www.amoebasisters.com/handouts.html (Note: The old version of this video was called biomolecule band.)&#10;&#10;Table of Contents:&#10;What are Biomolecules? 0:22&#10;Monomers 0:40&#10;Carbohydrates 1:08&#10;Lipids 2:04&#10;Proteins 4:09&#10;Nucleic Acids 5:14&#10;&#10;Video Note: Video mentions that many do not consider lipids to have true monomers. This is due to the fact that their building blocks are made of two different substances (glycerol and fatty acids) that attach to each other--rather than attaching as one type of monomer to another. Also, due the the diversity of lipids, there are lipids that have a very different structure than discussed in this video.&#10;&#10;Support us on Patreon! http://www.patreon.com/amoebasisters&#10;&#10;Our FREE resources:&#10;GIFs: http://www.amoebasisters.com/gifs.html&#10;Handouts: http://www.amoebasisters.com/handouts.html&#10;Comics: http://www.amoebasisters.com/parameciumparlorcomics&#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www.amoebasisters.com/store.html&#10;&#10;The Amoeba Sisters videos demystify science with humor and relevance. The videos center on Pinky's certification and experience in teaching science at the high school level. Pinky's teacher certification is in grades 4-8 science and 8-12 composite science (encompassing biology, chemistry, and physics).  Amoeba Sisters videos only cover concepts that Pinky is certified to teach, and they focus on her specialty: secondary life science. For more information about The Amoeba Sisters, visit: 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10;&#10;Music is this video is listed free to use/no attribution required from the YouTube audio library https://www.youtube.com/audiolibrary/music?feature=blog&#10;&#10;We have YouTube's community contributed subtitles feature on to allow translations for different languages. YouTube automatically credits the different language contributors below (unless the contributor had opted out of being credited). We are thankful for those that contribute different languages. If you have a concern about community contributed contributions, please contact us." title="Biomolecules (Updated)">
            <a:hlinkClick r:id="rId3"/>
          </p:cNvPr>
          <p:cNvPicPr preferRelativeResize="0"/>
          <p:nvPr/>
        </p:nvPicPr>
        <p:blipFill>
          <a:blip r:embed="rId4">
            <a:alphaModFix/>
          </a:blip>
          <a:stretch>
            <a:fillRect/>
          </a:stretch>
        </p:blipFill>
        <p:spPr>
          <a:xfrm>
            <a:off x="1301513" y="118888"/>
            <a:ext cx="6540974" cy="490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98800" y="95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Amoeba Sisters - Biomolecules</a:t>
            </a:r>
            <a:endParaRPr/>
          </a:p>
        </p:txBody>
      </p:sp>
      <p:sp>
        <p:nvSpPr>
          <p:cNvPr id="95" name="Google Shape;95;p19"/>
          <p:cNvSpPr txBox="1">
            <a:spLocks noGrp="1"/>
          </p:cNvSpPr>
          <p:nvPr>
            <p:ph type="body" idx="1"/>
          </p:nvPr>
        </p:nvSpPr>
        <p:spPr>
          <a:xfrm>
            <a:off x="311700" y="753725"/>
            <a:ext cx="8520600" cy="4042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1.  What foods are are made of carbohydrates?  ___________</a:t>
            </a:r>
            <a:endParaRPr/>
          </a:p>
          <a:p>
            <a:pPr marL="0" lvl="0" indent="0" rtl="0">
              <a:spcBef>
                <a:spcPts val="1600"/>
              </a:spcBef>
              <a:spcAft>
                <a:spcPts val="0"/>
              </a:spcAft>
              <a:buNone/>
            </a:pPr>
            <a:r>
              <a:rPr lang="en"/>
              <a:t>2. What is the monomer of a carbohydrate?   ____________</a:t>
            </a:r>
            <a:endParaRPr/>
          </a:p>
          <a:p>
            <a:pPr marL="0" lvl="0" indent="0" rtl="0">
              <a:spcBef>
                <a:spcPts val="1600"/>
              </a:spcBef>
              <a:spcAft>
                <a:spcPts val="0"/>
              </a:spcAft>
              <a:buNone/>
            </a:pPr>
            <a:r>
              <a:rPr lang="en"/>
              <a:t>3.  Lipids are made of fatty acids and  ________________.</a:t>
            </a:r>
            <a:endParaRPr/>
          </a:p>
          <a:p>
            <a:pPr marL="0" lvl="0" indent="0" rtl="0">
              <a:spcBef>
                <a:spcPts val="1600"/>
              </a:spcBef>
              <a:spcAft>
                <a:spcPts val="0"/>
              </a:spcAft>
              <a:buNone/>
            </a:pPr>
            <a:r>
              <a:rPr lang="en"/>
              <a:t>4.  What function do lipids (fats) serve for seals?</a:t>
            </a:r>
            <a:endParaRPr/>
          </a:p>
          <a:p>
            <a:pPr marL="0" lvl="0" indent="0" rtl="0">
              <a:spcBef>
                <a:spcPts val="1600"/>
              </a:spcBef>
              <a:spcAft>
                <a:spcPts val="0"/>
              </a:spcAft>
              <a:buNone/>
            </a:pPr>
            <a:r>
              <a:rPr lang="en"/>
              <a:t>5.  What types of food are high in protein? _______________</a:t>
            </a:r>
            <a:endParaRPr/>
          </a:p>
          <a:p>
            <a:pPr marL="0" lvl="0" indent="0" rtl="0">
              <a:spcBef>
                <a:spcPts val="1600"/>
              </a:spcBef>
              <a:spcAft>
                <a:spcPts val="0"/>
              </a:spcAft>
              <a:buNone/>
            </a:pPr>
            <a:r>
              <a:rPr lang="en"/>
              <a:t>6.  Proteins are made of what monomer? ________________</a:t>
            </a:r>
            <a:endParaRPr/>
          </a:p>
          <a:p>
            <a:pPr marL="0" lvl="0" indent="0" rtl="0">
              <a:spcBef>
                <a:spcPts val="1600"/>
              </a:spcBef>
              <a:spcAft>
                <a:spcPts val="0"/>
              </a:spcAft>
              <a:buNone/>
            </a:pPr>
            <a:r>
              <a:rPr lang="en"/>
              <a:t>7.  What is the monomer of nucleic acids? _________________</a:t>
            </a:r>
            <a:endParaRPr/>
          </a:p>
          <a:p>
            <a:pPr marL="0" lvl="0" indent="0">
              <a:spcBef>
                <a:spcPts val="1600"/>
              </a:spcBef>
              <a:spcAft>
                <a:spcPts val="1600"/>
              </a:spcAft>
              <a:buNone/>
            </a:pPr>
            <a:r>
              <a:rPr lang="en"/>
              <a:t>8.  What two molecules are made of nucleic acids?_____________</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45775" y="2236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Carbohydrates</a:t>
            </a:r>
            <a:endParaRPr/>
          </a:p>
        </p:txBody>
      </p:sp>
      <p:sp>
        <p:nvSpPr>
          <p:cNvPr id="101" name="Google Shape;101;p20"/>
          <p:cNvSpPr txBox="1">
            <a:spLocks noGrp="1"/>
          </p:cNvSpPr>
          <p:nvPr>
            <p:ph type="body" idx="1"/>
          </p:nvPr>
        </p:nvSpPr>
        <p:spPr>
          <a:xfrm>
            <a:off x="396850" y="1075850"/>
            <a:ext cx="47892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Made from chains of glucose</a:t>
            </a:r>
            <a:endParaRPr/>
          </a:p>
          <a:p>
            <a:pPr marL="457200" lvl="0" indent="-342900" rtl="0">
              <a:spcBef>
                <a:spcPts val="0"/>
              </a:spcBef>
              <a:spcAft>
                <a:spcPts val="0"/>
              </a:spcAft>
              <a:buSzPts val="1800"/>
              <a:buChar char="●"/>
            </a:pPr>
            <a:r>
              <a:rPr lang="en"/>
              <a:t>Sugar, glucose, starch</a:t>
            </a:r>
            <a:endParaRPr/>
          </a:p>
          <a:p>
            <a:pPr marL="457200" lvl="0" indent="-342900" rtl="0">
              <a:spcBef>
                <a:spcPts val="0"/>
              </a:spcBef>
              <a:spcAft>
                <a:spcPts val="0"/>
              </a:spcAft>
              <a:buSzPts val="1800"/>
              <a:buChar char="●"/>
            </a:pPr>
            <a:r>
              <a:rPr lang="en"/>
              <a:t>Cellulose found in cell walls of plants</a:t>
            </a:r>
            <a:endParaRPr/>
          </a:p>
          <a:p>
            <a:pPr marL="457200" lvl="0" indent="-342900">
              <a:spcBef>
                <a:spcPts val="0"/>
              </a:spcBef>
              <a:spcAft>
                <a:spcPts val="0"/>
              </a:spcAft>
              <a:buSzPts val="1800"/>
              <a:buChar char="●"/>
            </a:pPr>
            <a:r>
              <a:rPr lang="en"/>
              <a:t>Chitin of insect exoskeletons</a:t>
            </a:r>
            <a:endParaRPr/>
          </a:p>
        </p:txBody>
      </p:sp>
      <p:pic>
        <p:nvPicPr>
          <p:cNvPr id="102" name="Google Shape;102;p20" descr="Image result for potato"/>
          <p:cNvPicPr preferRelativeResize="0"/>
          <p:nvPr/>
        </p:nvPicPr>
        <p:blipFill>
          <a:blip r:embed="rId3">
            <a:alphaModFix/>
          </a:blip>
          <a:stretch>
            <a:fillRect/>
          </a:stretch>
        </p:blipFill>
        <p:spPr>
          <a:xfrm>
            <a:off x="1992650" y="2967850"/>
            <a:ext cx="3040100" cy="1798375"/>
          </a:xfrm>
          <a:prstGeom prst="rect">
            <a:avLst/>
          </a:prstGeom>
          <a:noFill/>
          <a:ln>
            <a:noFill/>
          </a:ln>
        </p:spPr>
      </p:pic>
      <p:pic>
        <p:nvPicPr>
          <p:cNvPr id="103" name="Google Shape;103;p20"/>
          <p:cNvPicPr preferRelativeResize="0"/>
          <p:nvPr/>
        </p:nvPicPr>
        <p:blipFill>
          <a:blip r:embed="rId4">
            <a:alphaModFix/>
          </a:blip>
          <a:stretch>
            <a:fillRect/>
          </a:stretch>
        </p:blipFill>
        <p:spPr>
          <a:xfrm>
            <a:off x="6063138" y="290513"/>
            <a:ext cx="2695575" cy="456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66925" y="161800"/>
            <a:ext cx="29328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Proteins</a:t>
            </a:r>
            <a:endParaRPr/>
          </a:p>
        </p:txBody>
      </p:sp>
      <p:sp>
        <p:nvSpPr>
          <p:cNvPr id="109" name="Google Shape;109;p21"/>
          <p:cNvSpPr txBox="1">
            <a:spLocks noGrp="1"/>
          </p:cNvSpPr>
          <p:nvPr>
            <p:ph type="body" idx="1"/>
          </p:nvPr>
        </p:nvSpPr>
        <p:spPr>
          <a:xfrm>
            <a:off x="311700" y="863550"/>
            <a:ext cx="5095800" cy="19893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000000"/>
              </a:buClr>
              <a:buSzPts val="2200"/>
              <a:buChar char="●"/>
            </a:pPr>
            <a:r>
              <a:rPr lang="en" sz="2200">
                <a:solidFill>
                  <a:srgbClr val="000000"/>
                </a:solidFill>
              </a:rPr>
              <a:t>Made from amino acids</a:t>
            </a:r>
            <a:endParaRPr sz="2200">
              <a:solidFill>
                <a:srgbClr val="000000"/>
              </a:solidFill>
            </a:endParaRPr>
          </a:p>
          <a:p>
            <a:pPr marL="457200" lvl="0" indent="-368300" rtl="0">
              <a:spcBef>
                <a:spcPts val="0"/>
              </a:spcBef>
              <a:spcAft>
                <a:spcPts val="0"/>
              </a:spcAft>
              <a:buClr>
                <a:srgbClr val="000000"/>
              </a:buClr>
              <a:buSzPts val="2200"/>
              <a:buChar char="●"/>
            </a:pPr>
            <a:r>
              <a:rPr lang="en" sz="2200">
                <a:solidFill>
                  <a:srgbClr val="000000"/>
                </a:solidFill>
              </a:rPr>
              <a:t>Compose muscle fibers</a:t>
            </a:r>
            <a:endParaRPr sz="2200">
              <a:solidFill>
                <a:srgbClr val="000000"/>
              </a:solidFill>
            </a:endParaRPr>
          </a:p>
          <a:p>
            <a:pPr marL="457200" lvl="0" indent="-368300" rtl="0">
              <a:spcBef>
                <a:spcPts val="0"/>
              </a:spcBef>
              <a:spcAft>
                <a:spcPts val="0"/>
              </a:spcAft>
              <a:buClr>
                <a:srgbClr val="000000"/>
              </a:buClr>
              <a:buSzPts val="2200"/>
              <a:buChar char="●"/>
            </a:pPr>
            <a:r>
              <a:rPr lang="en" sz="2200">
                <a:solidFill>
                  <a:srgbClr val="000000"/>
                </a:solidFill>
              </a:rPr>
              <a:t>Antibodies of the immune system</a:t>
            </a:r>
            <a:endParaRPr sz="2200">
              <a:solidFill>
                <a:srgbClr val="000000"/>
              </a:solidFill>
            </a:endParaRPr>
          </a:p>
          <a:p>
            <a:pPr marL="457200" lvl="0" indent="-368300">
              <a:spcBef>
                <a:spcPts val="0"/>
              </a:spcBef>
              <a:spcAft>
                <a:spcPts val="0"/>
              </a:spcAft>
              <a:buClr>
                <a:srgbClr val="000000"/>
              </a:buClr>
              <a:buSzPts val="2200"/>
              <a:buChar char="●"/>
            </a:pPr>
            <a:r>
              <a:rPr lang="en" sz="2200">
                <a:solidFill>
                  <a:srgbClr val="000000"/>
                </a:solidFill>
              </a:rPr>
              <a:t>Enzymes to help speed up reactions</a:t>
            </a:r>
            <a:endParaRPr sz="2200">
              <a:solidFill>
                <a:srgbClr val="000000"/>
              </a:solidFill>
            </a:endParaRPr>
          </a:p>
        </p:txBody>
      </p:sp>
      <p:pic>
        <p:nvPicPr>
          <p:cNvPr id="110" name="Google Shape;110;p21" descr="Image result for lactase"/>
          <p:cNvPicPr preferRelativeResize="0"/>
          <p:nvPr/>
        </p:nvPicPr>
        <p:blipFill>
          <a:blip r:embed="rId3">
            <a:alphaModFix/>
          </a:blip>
          <a:stretch>
            <a:fillRect/>
          </a:stretch>
        </p:blipFill>
        <p:spPr>
          <a:xfrm>
            <a:off x="5296800" y="298025"/>
            <a:ext cx="3397800" cy="3397800"/>
          </a:xfrm>
          <a:prstGeom prst="rect">
            <a:avLst/>
          </a:prstGeom>
          <a:noFill/>
          <a:ln>
            <a:noFill/>
          </a:ln>
        </p:spPr>
      </p:pic>
      <p:sp>
        <p:nvSpPr>
          <p:cNvPr id="111" name="Google Shape;111;p21"/>
          <p:cNvSpPr txBox="1"/>
          <p:nvPr/>
        </p:nvSpPr>
        <p:spPr>
          <a:xfrm>
            <a:off x="5816250" y="3840575"/>
            <a:ext cx="3048600" cy="110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a:t>Lactase is an enzyme that helps us break down milk sugar (lactose)</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Words>
  <Application>Microsoft Office PowerPoint</Application>
  <PresentationFormat>On-screen Show (16:9)</PresentationFormat>
  <Paragraphs>53</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Organic Compounds</vt:lpstr>
      <vt:lpstr>PowerPoint Presentation</vt:lpstr>
      <vt:lpstr>1. Organic compounds are components that make up all living things. </vt:lpstr>
      <vt:lpstr>2. Macromolecules are large molecules, or polymers,  that are made from smaller units called monomers.</vt:lpstr>
      <vt:lpstr>3. Four macromolecules found in living organisms</vt:lpstr>
      <vt:lpstr>PowerPoint Presentation</vt:lpstr>
      <vt:lpstr>Amoeba Sisters - Biomolecules</vt:lpstr>
      <vt:lpstr>Carbohydrates</vt:lpstr>
      <vt:lpstr>Proteins</vt:lpstr>
      <vt:lpstr>Lipids</vt:lpstr>
      <vt:lpstr>Nucleic Acids</vt:lpstr>
      <vt:lpstr>Remember the hagfish slime?</vt:lpstr>
      <vt:lpstr>Why Can’t some people eat Ice Cream?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Compounds</dc:title>
  <cp:lastModifiedBy>Hartfield, Kevin</cp:lastModifiedBy>
  <cp:revision>1</cp:revision>
  <dcterms:modified xsi:type="dcterms:W3CDTF">2018-08-23T22:30:05Z</dcterms:modified>
</cp:coreProperties>
</file>